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77" r:id="rId17"/>
    <p:sldId id="278" r:id="rId18"/>
    <p:sldId id="279" r:id="rId19"/>
    <p:sldId id="282" r:id="rId20"/>
    <p:sldId id="283" r:id="rId21"/>
    <p:sldId id="281" r:id="rId22"/>
    <p:sldId id="273" r:id="rId23"/>
    <p:sldId id="274" r:id="rId24"/>
    <p:sldId id="284" r:id="rId25"/>
    <p:sldId id="275" r:id="rId26"/>
    <p:sldId id="276" r:id="rId27"/>
    <p:sldId id="27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8" r:id="rId37"/>
    <p:sldId id="299" r:id="rId38"/>
    <p:sldId id="300" r:id="rId39"/>
    <p:sldId id="293" r:id="rId40"/>
    <p:sldId id="294" r:id="rId41"/>
    <p:sldId id="295" r:id="rId42"/>
    <p:sldId id="296" r:id="rId43"/>
    <p:sldId id="302" r:id="rId44"/>
    <p:sldId id="303" r:id="rId45"/>
    <p:sldId id="304" r:id="rId46"/>
    <p:sldId id="297" r:id="rId47"/>
    <p:sldId id="271" r:id="rId48"/>
    <p:sldId id="30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704-A78B-4ED4-8F7A-DDEEAFD11F9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FE67-6665-4EF6-928B-B57BDF54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704-A78B-4ED4-8F7A-DDEEAFD11F9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FE67-6665-4EF6-928B-B57BDF54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704-A78B-4ED4-8F7A-DDEEAFD11F9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FE67-6665-4EF6-928B-B57BDF54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704-A78B-4ED4-8F7A-DDEEAFD11F9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FE67-6665-4EF6-928B-B57BDF54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704-A78B-4ED4-8F7A-DDEEAFD11F9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FE67-6665-4EF6-928B-B57BDF54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704-A78B-4ED4-8F7A-DDEEAFD11F9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FE67-6665-4EF6-928B-B57BDF54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704-A78B-4ED4-8F7A-DDEEAFD11F9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FE67-6665-4EF6-928B-B57BDF54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704-A78B-4ED4-8F7A-DDEEAFD11F9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FE67-6665-4EF6-928B-B57BDF54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704-A78B-4ED4-8F7A-DDEEAFD11F9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FE67-6665-4EF6-928B-B57BDF54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704-A78B-4ED4-8F7A-DDEEAFD11F9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FE67-6665-4EF6-928B-B57BDF54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704-A78B-4ED4-8F7A-DDEEAFD11F9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FE67-6665-4EF6-928B-B57BDF54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C704-A78B-4ED4-8F7A-DDEEAFD11F9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6FE67-6665-4EF6-928B-B57BDF545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Специфическая профилактика инфекционных болезней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Вакцины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препараты, предназначенные для выработки искусственного активного иммунитета против какой-либо инфекционной болезни. При этом происходит выработка специфических антител или формирование </a:t>
            </a:r>
            <a:r>
              <a:rPr lang="ru-RU" dirty="0" err="1" smtClean="0"/>
              <a:t>Т-клеточного</a:t>
            </a:r>
            <a:r>
              <a:rPr lang="ru-RU" dirty="0" smtClean="0"/>
              <a:t> иммунитета (клона специализированных Т-киллеров).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Классификация вакцин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1.Живые вакцины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Аттенуированные</a:t>
            </a:r>
            <a:endParaRPr lang="ru-RU" dirty="0" smtClean="0"/>
          </a:p>
          <a:p>
            <a:r>
              <a:rPr lang="ru-RU" dirty="0" smtClean="0"/>
              <a:t>-Дивергентные</a:t>
            </a:r>
          </a:p>
          <a:p>
            <a:r>
              <a:rPr lang="ru-RU" dirty="0" smtClean="0"/>
              <a:t>-Векторные (</a:t>
            </a:r>
            <a:r>
              <a:rPr lang="ru-RU" dirty="0" err="1" smtClean="0"/>
              <a:t>рекомбинантные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2. Корпускулярные инактивированные (убитые) вакцины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Цельноклеточные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Цельновирионные</a:t>
            </a:r>
            <a:endParaRPr lang="ru-RU" dirty="0" smtClean="0"/>
          </a:p>
          <a:p>
            <a:r>
              <a:rPr lang="ru-RU" dirty="0" smtClean="0"/>
              <a:t>3. Надмолекулярные вакцины (на основе </a:t>
            </a:r>
            <a:r>
              <a:rPr lang="ru-RU" dirty="0" err="1" smtClean="0"/>
              <a:t>протективных</a:t>
            </a:r>
            <a:r>
              <a:rPr lang="ru-RU" dirty="0" smtClean="0"/>
              <a:t> антигенов)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Субъединичные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-Субклеточные</a:t>
            </a:r>
          </a:p>
          <a:p>
            <a:r>
              <a:rPr lang="ru-RU" dirty="0" smtClean="0"/>
              <a:t>4. Молекулярные вакцины</a:t>
            </a:r>
          </a:p>
          <a:p>
            <a:r>
              <a:rPr lang="ru-RU" dirty="0" smtClean="0"/>
              <a:t>-Биосинтетические (анатоксины)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Химическисинтезированные</a:t>
            </a:r>
            <a:r>
              <a:rPr lang="ru-RU" dirty="0" smtClean="0"/>
              <a:t> антигены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Генноинженерные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Состав вакцин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Антигены</a:t>
            </a:r>
          </a:p>
          <a:p>
            <a:r>
              <a:rPr lang="ru-RU" dirty="0" smtClean="0"/>
              <a:t>2. Стабилизаторы</a:t>
            </a:r>
          </a:p>
          <a:p>
            <a:r>
              <a:rPr lang="ru-RU" dirty="0" smtClean="0"/>
              <a:t>3. Адъюванты</a:t>
            </a:r>
          </a:p>
          <a:p>
            <a:r>
              <a:rPr lang="ru-RU" dirty="0" smtClean="0"/>
              <a:t>4. Антибиотики</a:t>
            </a:r>
          </a:p>
          <a:p>
            <a:r>
              <a:rPr lang="ru-RU" dirty="0" smtClean="0"/>
              <a:t>5. Консерванты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Способы введения вакцин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внутримышечно</a:t>
            </a:r>
          </a:p>
          <a:p>
            <a:r>
              <a:rPr lang="ru-RU" dirty="0" smtClean="0"/>
              <a:t>подкожно</a:t>
            </a:r>
          </a:p>
          <a:p>
            <a:r>
              <a:rPr lang="ru-RU" dirty="0" err="1" smtClean="0"/>
              <a:t>внутрикожно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накожно</a:t>
            </a:r>
          </a:p>
          <a:p>
            <a:r>
              <a:rPr lang="ru-RU" dirty="0" smtClean="0"/>
              <a:t>орально</a:t>
            </a:r>
          </a:p>
          <a:p>
            <a:r>
              <a:rPr lang="ru-RU" dirty="0" err="1" smtClean="0"/>
              <a:t>интраназально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инъекционного введения вакцин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способы введ вакц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133" b="9133"/>
          <a:stretch>
            <a:fillRect/>
          </a:stretch>
        </p:blipFill>
        <p:spPr bwMode="auto">
          <a:xfrm>
            <a:off x="1500188" y="0"/>
            <a:ext cx="6072187" cy="472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Внутрикожная вакцинация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img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Внутрикожное введение вакцин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802-bczh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459" r="945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Подкожное введение вакцин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img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Внутримышечное введение вакцин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img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Внутримышечное введение в плечо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unnam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Профилактика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это предупреждение заболеваний;</a:t>
            </a:r>
          </a:p>
          <a:p>
            <a:r>
              <a:rPr lang="ru-RU" dirty="0" smtClean="0"/>
              <a:t> совокупность мероприятий, предупреждающих заболевания или предохраняющих от них;</a:t>
            </a:r>
          </a:p>
          <a:p>
            <a:r>
              <a:rPr lang="ru-RU" dirty="0" smtClean="0"/>
              <a:t>(от греч. </a:t>
            </a:r>
            <a:r>
              <a:rPr lang="ru-RU" dirty="0" err="1" smtClean="0"/>
              <a:t>prophylaktikós</a:t>
            </a:r>
            <a:r>
              <a:rPr lang="ru-RU" dirty="0" smtClean="0"/>
              <a:t>, предохранительный) — в медицине -  комплекс мероприятий, направленных на предупреждение возникновения заболеваний (и травм), устранение факторов риска их развития.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Внутримышечное введение в бедро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Depositphotos_42155443_l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09750"/>
            <a:ext cx="53340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Внутримышечное введение вакцин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Admin\Desktop\img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Пероральное</a:t>
            </a:r>
            <a:r>
              <a:rPr lang="ru-RU" dirty="0" smtClean="0"/>
              <a:t> введение вакцины ОПВ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кая вакцина от полиомиелита лучше: виды и их описание, возможные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Скарификаторы для накожного введения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Admin\Desktop\image_1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975" r="129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Накожное введение вакцин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Безымянный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60" r="1660"/>
          <a:stretch>
            <a:fillRect/>
          </a:stretch>
        </p:blipFill>
        <p:spPr bwMode="auto">
          <a:xfrm>
            <a:off x="428625" y="642938"/>
            <a:ext cx="707231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Интраназальное</a:t>
            </a:r>
            <a:r>
              <a:rPr lang="ru-RU" dirty="0" smtClean="0"/>
              <a:t> введение вакцин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Admin\Desktop\unnamed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33" b="8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Интраназальное</a:t>
            </a:r>
            <a:r>
              <a:rPr lang="ru-RU" dirty="0" smtClean="0"/>
              <a:t> введение вакцин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Admin\Desktop\img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Виды профилактических прививок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1. Плановые (по календарю)</a:t>
            </a:r>
          </a:p>
          <a:p>
            <a:r>
              <a:rPr lang="ru-RU" dirty="0" smtClean="0"/>
              <a:t>2. Прививки по </a:t>
            </a:r>
            <a:r>
              <a:rPr lang="ru-RU" dirty="0" err="1" smtClean="0"/>
              <a:t>эпид</a:t>
            </a:r>
            <a:r>
              <a:rPr lang="ru-RU" dirty="0" smtClean="0"/>
              <a:t>. показаниям</a:t>
            </a:r>
          </a:p>
          <a:p>
            <a:r>
              <a:rPr lang="ru-RU" dirty="0" smtClean="0"/>
              <a:t>-при проживании в регионе, неблагополучном по данной инфекции (в таком случае их тоже можно планировать для всего населения региона или выборочно для отдельных групп, но такая вакцинация не проводится в масштабах всей страны)</a:t>
            </a:r>
          </a:p>
          <a:p>
            <a:r>
              <a:rPr lang="ru-RU" dirty="0" smtClean="0"/>
              <a:t>-при выезде в </a:t>
            </a:r>
            <a:r>
              <a:rPr lang="ru-RU" dirty="0" err="1" smtClean="0"/>
              <a:t>эпидемически</a:t>
            </a:r>
            <a:r>
              <a:rPr lang="ru-RU" dirty="0" smtClean="0"/>
              <a:t> неблагополучные регионы</a:t>
            </a:r>
          </a:p>
          <a:p>
            <a:r>
              <a:rPr lang="ru-RU" dirty="0" smtClean="0"/>
              <a:t>-при ухудшении </a:t>
            </a:r>
            <a:r>
              <a:rPr lang="ru-RU" dirty="0" err="1" smtClean="0"/>
              <a:t>эпид</a:t>
            </a:r>
            <a:r>
              <a:rPr lang="ru-RU" dirty="0" smtClean="0"/>
              <a:t>. обстановке в регионе, если ранее такая вакцинация не проводилась или была отменена</a:t>
            </a:r>
          </a:p>
          <a:p>
            <a:r>
              <a:rPr lang="ru-RU" dirty="0" smtClean="0"/>
              <a:t>-при завозе какой-либо инфекции, особенно при дальнейшем местном распространении</a:t>
            </a:r>
          </a:p>
          <a:p>
            <a:r>
              <a:rPr lang="ru-RU" dirty="0" smtClean="0"/>
              <a:t>-для отдельных профессиональных контингентов</a:t>
            </a:r>
          </a:p>
          <a:p>
            <a:r>
              <a:rPr lang="ru-RU" dirty="0" smtClean="0"/>
              <a:t>3. Экстренная вакцинация (при непосредственной угрозе заражения)</a:t>
            </a:r>
          </a:p>
          <a:p>
            <a:r>
              <a:rPr lang="ru-RU" dirty="0" smtClean="0"/>
              <a:t>-вакцинация контактных в очаге</a:t>
            </a:r>
          </a:p>
          <a:p>
            <a:r>
              <a:rPr lang="ru-RU" dirty="0" smtClean="0"/>
              <a:t>-вакцинация (или активно-пассивная иммунизация пострадавших при угрозе заражения столбняком или бешенством).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Сывороточные препараты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</a:t>
            </a:r>
            <a:r>
              <a:rPr lang="ru-RU" dirty="0" smtClean="0"/>
              <a:t>иммунобиологические препараты, содержащие готовые антитела и предназначенные для создания искусственного пассивного иммунитета.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Классификация по происхождению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dirty="0" smtClean="0"/>
              <a:t>. </a:t>
            </a:r>
            <a:r>
              <a:rPr lang="ru-RU" dirty="0" err="1" smtClean="0"/>
              <a:t>Гетерологические</a:t>
            </a:r>
            <a:r>
              <a:rPr lang="ru-RU" dirty="0" smtClean="0"/>
              <a:t> препараты – получены из крови животных, обладают выраженной иммуногенностью и часто вызывают развитие тяжёлых осложнений. Вводятся только дробно по методу </a:t>
            </a:r>
            <a:r>
              <a:rPr lang="ru-RU" dirty="0" err="1" smtClean="0"/>
              <a:t>Безредко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2. Гомологические препараты – получены из крови человека, для людей практически не иммуногены и не вызывают тяжёлых осложнений. Вводятся </a:t>
            </a:r>
            <a:r>
              <a:rPr lang="ru-RU" dirty="0" err="1" smtClean="0"/>
              <a:t>одномоментно</a:t>
            </a:r>
            <a:r>
              <a:rPr lang="ru-RU" dirty="0" smtClean="0"/>
              <a:t> </a:t>
            </a:r>
            <a:r>
              <a:rPr lang="ru-RU" dirty="0" err="1" smtClean="0"/>
              <a:t>внутримыешчно</a:t>
            </a:r>
            <a:r>
              <a:rPr lang="ru-RU" dirty="0" smtClean="0"/>
              <a:t> и некоторые внутривенно.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Виды профилактических мероприятий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Общие – государственные мероприятия, направленные на повышение материального благосостояния, улучшения медицинского обеспечения, условий труда и отдыха населения, а также санитарно-технические, </a:t>
            </a:r>
            <a:r>
              <a:rPr lang="ru-RU" dirty="0" err="1" smtClean="0"/>
              <a:t>агролесотехнические</a:t>
            </a:r>
            <a:r>
              <a:rPr lang="ru-RU" dirty="0" smtClean="0"/>
              <a:t>, гидротехнические и мелиоративные мероприятия, рациональная планировка и застройка населённых пунктов и др.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2. Специальные – профилактические мероприятия, проводимые специалистами лечебно-профилактических и санитарно-противоэпидемических учреждений (в них участвуют органы здравоохранения, ветеринарная служба, управление сельского хозяйства, предприятия кожевенного, </a:t>
            </a:r>
            <a:r>
              <a:rPr lang="ru-RU" dirty="0" err="1" smtClean="0"/>
              <a:t>мясо-молочного</a:t>
            </a:r>
            <a:r>
              <a:rPr lang="ru-RU" dirty="0" smtClean="0"/>
              <a:t> производства и др., при необходимости международные службы). Контролирует, планирует, координирует данные мероприятия здравоохранение.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Классификация по действию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Антитоксические</a:t>
            </a:r>
            <a:r>
              <a:rPr lang="ru-RU" i="1" dirty="0" smtClean="0"/>
              <a:t> </a:t>
            </a:r>
            <a:r>
              <a:rPr lang="ru-RU" dirty="0" smtClean="0"/>
              <a:t>– препараты, содержащие в качестве антител антитоксины, которые нейтрализуют специфические токсины возбудителей дифтерии, столбняка, ботулизма, газовой гангрены и др..</a:t>
            </a:r>
          </a:p>
          <a:p>
            <a:r>
              <a:rPr lang="ru-RU" dirty="0" smtClean="0"/>
              <a:t>2. Антибактериальные</a:t>
            </a:r>
            <a:r>
              <a:rPr lang="ru-RU" i="1" dirty="0" smtClean="0"/>
              <a:t> </a:t>
            </a:r>
            <a:r>
              <a:rPr lang="ru-RU" dirty="0" smtClean="0"/>
              <a:t>- препараты, содержащие агглютинины, преципитины, комплементсвязывающие и другие антитела к возбудителям таких болезней, как сибирская язва, чума, лептоспироз и др.</a:t>
            </a:r>
          </a:p>
          <a:p>
            <a:r>
              <a:rPr lang="ru-RU" dirty="0" smtClean="0"/>
              <a:t>3. Противовирусные - препараты, содержащие вируснейтрализующие, комплементсвязывающие и другие противовирусные антитела (</a:t>
            </a:r>
            <a:r>
              <a:rPr lang="ru-RU" dirty="0" err="1" smtClean="0"/>
              <a:t>противо</a:t>
            </a:r>
            <a:r>
              <a:rPr lang="ru-RU" dirty="0" smtClean="0"/>
              <a:t> коревые, антирабические и др.).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Классификация по концентрации АТ против данного заболевания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</a:t>
            </a:r>
            <a:r>
              <a:rPr lang="ru-RU" dirty="0" smtClean="0"/>
              <a:t>. Нормальные сыворотки – получают из крови нескольких тысяч доноров и используют для профилактики респираторных инфекций у детей, для профилактики гепатита А, эпидемического паротита, кори, ветряной оспы. Они содержат кроме специфичных антител и большое кол-во других иммуноглобулинов.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2. Иммунные сыворотки – содержат иммуноглобулины направленного действия (</a:t>
            </a:r>
            <a:r>
              <a:rPr lang="ru-RU" dirty="0" err="1" smtClean="0"/>
              <a:t>антистафилококковый</a:t>
            </a:r>
            <a:r>
              <a:rPr lang="ru-RU" dirty="0" smtClean="0"/>
              <a:t>, против синегнойной палочки). Их получают путем очистки от остальных антител.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Классификация по составу (степени очистки)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/>
              <a:t>. Сыворотки</a:t>
            </a:r>
          </a:p>
          <a:p>
            <a:r>
              <a:rPr lang="ru-RU" dirty="0" smtClean="0"/>
              <a:t>2.Гамма-глобулины</a:t>
            </a:r>
          </a:p>
          <a:p>
            <a:r>
              <a:rPr lang="ru-RU" dirty="0" smtClean="0"/>
              <a:t>3. Иммуноглобулины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Классификация </a:t>
            </a:r>
            <a:r>
              <a:rPr lang="ru-RU" u="sng" dirty="0" err="1" smtClean="0"/>
              <a:t>иммуноглобулиов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/>
              <a:t>. Иммуноглобулины для внутримышечного введения донорские.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2. Иммуноглобулины для внутривенного введения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Классификация иммуноглобулинов для внутривенного введения по получению (по поколениям)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-</a:t>
            </a:r>
            <a:r>
              <a:rPr lang="ru-RU" dirty="0" smtClean="0"/>
              <a:t>1 поколение – расщеплённые ферментами (иммуноглобулин человека нормальный </a:t>
            </a:r>
            <a:r>
              <a:rPr lang="ru-RU" dirty="0" err="1" smtClean="0"/>
              <a:t>ИмБио</a:t>
            </a:r>
            <a:r>
              <a:rPr lang="ru-RU" dirty="0" smtClean="0"/>
              <a:t>, Россия)</a:t>
            </a:r>
          </a:p>
          <a:p>
            <a:r>
              <a:rPr lang="ru-RU" dirty="0" smtClean="0"/>
              <a:t>-2 поколение – химически модифицированные, низкая степень очистки (</a:t>
            </a:r>
            <a:r>
              <a:rPr lang="ru-RU" dirty="0" err="1" smtClean="0"/>
              <a:t>интраглобин</a:t>
            </a:r>
            <a:r>
              <a:rPr lang="ru-RU" dirty="0" smtClean="0"/>
              <a:t>, </a:t>
            </a:r>
            <a:r>
              <a:rPr lang="ru-RU" dirty="0" err="1" smtClean="0"/>
              <a:t>пентаглобин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-3 поколение – «мягкое фракционирование», высокоочищенные (</a:t>
            </a:r>
            <a:r>
              <a:rPr lang="ru-RU" dirty="0" err="1" smtClean="0"/>
              <a:t>эндоглобулин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-4 поколение – обработка при кислом значении </a:t>
            </a:r>
            <a:r>
              <a:rPr lang="ru-RU" dirty="0" err="1" smtClean="0"/>
              <a:t>рН</a:t>
            </a:r>
            <a:r>
              <a:rPr lang="ru-RU" dirty="0" smtClean="0"/>
              <a:t>, высокоочищенные, в виде готового раствора для </a:t>
            </a:r>
            <a:r>
              <a:rPr lang="ru-RU" dirty="0" err="1" smtClean="0"/>
              <a:t>инфузии</a:t>
            </a:r>
            <a:r>
              <a:rPr lang="ru-RU" dirty="0" smtClean="0"/>
              <a:t> (</a:t>
            </a:r>
            <a:r>
              <a:rPr lang="ru-RU" dirty="0" err="1" smtClean="0"/>
              <a:t>октагам</a:t>
            </a:r>
            <a:r>
              <a:rPr lang="ru-RU" dirty="0" smtClean="0"/>
              <a:t>, </a:t>
            </a:r>
            <a:r>
              <a:rPr lang="ru-RU" dirty="0" err="1" smtClean="0"/>
              <a:t>гамиимун</a:t>
            </a:r>
            <a:r>
              <a:rPr lang="ru-RU" dirty="0" smtClean="0"/>
              <a:t> Н, </a:t>
            </a:r>
            <a:r>
              <a:rPr lang="ru-RU" dirty="0" err="1" smtClean="0"/>
              <a:t>интратект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Классификация иммуноглобулинов для внутривенного введения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по составу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</a:t>
            </a:r>
            <a:r>
              <a:rPr lang="ru-RU" dirty="0" smtClean="0"/>
              <a:t>. Стандартные (поливалентные) – содержат антитела класса </a:t>
            </a:r>
            <a:r>
              <a:rPr lang="en-US" dirty="0" err="1" smtClean="0"/>
              <a:t>IgG</a:t>
            </a:r>
            <a:r>
              <a:rPr lang="ru-RU" dirty="0" smtClean="0"/>
              <a:t> различной специфичности</a:t>
            </a:r>
          </a:p>
          <a:p>
            <a:r>
              <a:rPr lang="ru-RU" dirty="0" smtClean="0"/>
              <a:t>2. Препараты, содержащие антитела класса </a:t>
            </a:r>
            <a:r>
              <a:rPr lang="en-US" dirty="0" err="1" smtClean="0"/>
              <a:t>IgG</a:t>
            </a:r>
            <a:r>
              <a:rPr lang="ru-RU" dirty="0" smtClean="0"/>
              <a:t>, обогащённые антителами классов </a:t>
            </a:r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IgA</a:t>
            </a:r>
            <a:endParaRPr lang="ru-RU" dirty="0" smtClean="0"/>
          </a:p>
          <a:p>
            <a:r>
              <a:rPr lang="ru-RU" dirty="0" smtClean="0"/>
              <a:t>3. Гипериммунные препараты, содержащие значительно более высокие концентрации специфических антител класса </a:t>
            </a:r>
            <a:r>
              <a:rPr lang="en-US" dirty="0" err="1" smtClean="0"/>
              <a:t>IgG</a:t>
            </a:r>
            <a:r>
              <a:rPr lang="ru-RU" dirty="0" smtClean="0"/>
              <a:t> против определённых возбудителей.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Сыворотка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Красный цвет – разведённый препарат</a:t>
            </a:r>
          </a:p>
          <a:p>
            <a:r>
              <a:rPr lang="ru-RU" dirty="0" smtClean="0"/>
              <a:t>Синий цвет – неразведённый препарат</a:t>
            </a:r>
            <a:endParaRPr lang="ru-RU" dirty="0"/>
          </a:p>
        </p:txBody>
      </p:sp>
      <p:pic>
        <p:nvPicPr>
          <p:cNvPr id="11266" name="Picture 2" descr="C:\Users\Admin\Desktop\460x460_syvorotka-protivostolbnyachnaya-loshadinaya-ochishhennaya-koncentrirovannaya-zhidkaya-amp-r-r-din-3000me-5-s-syv-loshad-razv-11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Иммуноглобулин для внутримышечного введения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244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667" r="86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Иммуноглобулин для </a:t>
            </a:r>
            <a:r>
              <a:rPr lang="ru-RU" dirty="0" err="1" smtClean="0"/>
              <a:t>внтутривенного</a:t>
            </a:r>
            <a:r>
              <a:rPr lang="ru-RU" dirty="0" smtClean="0"/>
              <a:t> введения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88186926203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Способы введения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Гомологические препараты вводятся </a:t>
            </a:r>
            <a:r>
              <a:rPr lang="ru-RU" dirty="0" err="1" smtClean="0"/>
              <a:t>одномоментно</a:t>
            </a:r>
            <a:r>
              <a:rPr lang="ru-RU" dirty="0" smtClean="0"/>
              <a:t> внутримышечно</a:t>
            </a:r>
          </a:p>
          <a:p>
            <a:r>
              <a:rPr lang="ru-RU" dirty="0" smtClean="0"/>
              <a:t>Гомологические </a:t>
            </a:r>
            <a:r>
              <a:rPr lang="ru-RU" dirty="0" smtClean="0"/>
              <a:t>препараты, маркированные «для внутривенного введения», могут вводиться внутривенно.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Гетерологические</a:t>
            </a:r>
            <a:r>
              <a:rPr lang="ru-RU" dirty="0" smtClean="0"/>
              <a:t> препараты вводятся только дробно.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Характер мероприятий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1. Неспецифические – направлены на предупреждение различных инфекционных заболеваний.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2. Специфические – направлены на предупреждение конкретного инфекционного заболевания и при других инфекциях неэффективны.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Дробный метод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Ввести </a:t>
            </a:r>
            <a:r>
              <a:rPr lang="ru-RU" dirty="0" err="1" smtClean="0"/>
              <a:t>внутрикожно</a:t>
            </a:r>
            <a:r>
              <a:rPr lang="ru-RU" dirty="0" smtClean="0"/>
              <a:t> в среднюю треть ладонной поверхности предплечья 0,1 мл лошадиной сыворотки в разведении 1:100 и, если в течение 20 мин отсутствует выраженная кожная реак­ция (диаметр зоны покраснения и припухлости не превышает 9 мм)</a:t>
            </a:r>
          </a:p>
          <a:p>
            <a:r>
              <a:rPr lang="ru-RU" dirty="0" smtClean="0"/>
              <a:t>2. Ввести такое же количество неразведенной сыворотки подкожно в плечо и наблюдать еще в течение 40 мин. Проба оценивается так же - отсутствует выраженная кожная реак­ция (диаметр зоны покраснения и припухлости не превышает 9 мм).</a:t>
            </a:r>
          </a:p>
          <a:p>
            <a:r>
              <a:rPr lang="ru-RU" dirty="0" smtClean="0"/>
              <a:t>3. После этого вводят всю назначенную дозу сыворотки внутримышечно (реже подкожно или внутривенно).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Бактериофаги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препараты</a:t>
            </a:r>
            <a:r>
              <a:rPr lang="ru-RU" dirty="0" smtClean="0"/>
              <a:t>, содержащие вирусы бактерий. Эти вирусы могут взаимодействовать только с бактериальными клетками и поэтому безопасны для организма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Классификация по форме выпуска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 smtClean="0"/>
              <a:t>. Таблетки (сухой бактериофаг)</a:t>
            </a:r>
          </a:p>
          <a:p>
            <a:r>
              <a:rPr lang="ru-RU" dirty="0" smtClean="0"/>
              <a:t>2. Таблетки с кислотоустойчивым покрытием (сухой бактериофаг)</a:t>
            </a:r>
          </a:p>
          <a:p>
            <a:r>
              <a:rPr lang="ru-RU" dirty="0" smtClean="0"/>
              <a:t>3. Капсулы (сухой бактериофаг)</a:t>
            </a:r>
          </a:p>
          <a:p>
            <a:r>
              <a:rPr lang="ru-RU" dirty="0" smtClean="0"/>
              <a:t>4. Свечи</a:t>
            </a:r>
          </a:p>
          <a:p>
            <a:r>
              <a:rPr lang="ru-RU" dirty="0" smtClean="0"/>
              <a:t>5. Суспензия (жидкий бактериофаг)</a:t>
            </a:r>
          </a:p>
          <a:p>
            <a:r>
              <a:rPr lang="ru-RU" dirty="0" smtClean="0"/>
              <a:t>6. Мази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Бактериофаги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unnam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Жидкий бактериофаг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Бактериофаги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545" r="454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Сухой бактериофаг (таблетки)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bakfag_dizenteriyniy-polivalentni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214" r="321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Способы введения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</a:t>
            </a:r>
            <a:r>
              <a:rPr lang="ru-RU" dirty="0" smtClean="0"/>
              <a:t>. </a:t>
            </a:r>
            <a:r>
              <a:rPr lang="ru-RU" dirty="0" err="1" smtClean="0"/>
              <a:t>Перорально</a:t>
            </a:r>
            <a:r>
              <a:rPr lang="ru-RU" dirty="0" smtClean="0"/>
              <a:t> (можно принимать сухой и жидкий бактериофаг). Приём натощак, записать щелочным питьём (минеральная вода без газа, 5% раствор пищевой соды), приём пищи допускается через 1-2 часа в соответствии с инструкцией к препарату).</a:t>
            </a:r>
          </a:p>
          <a:p>
            <a:r>
              <a:rPr lang="ru-RU" dirty="0" smtClean="0"/>
              <a:t>2. Ректально – свечи или клизмы с жидким бактериофагом.</a:t>
            </a:r>
          </a:p>
          <a:p>
            <a:r>
              <a:rPr lang="ru-RU" dirty="0" smtClean="0"/>
              <a:t>3. Местно – орошение, примочки, тампонирование, полоскания, смазывание мазью.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Парентерально</a:t>
            </a:r>
            <a:r>
              <a:rPr lang="ru-RU" dirty="0" smtClean="0"/>
              <a:t> – внутримышечно или подкожно, редко </a:t>
            </a:r>
            <a:r>
              <a:rPr lang="ru-RU" dirty="0" err="1" smtClean="0"/>
              <a:t>внутрикожно</a:t>
            </a:r>
            <a:r>
              <a:rPr lang="ru-RU" dirty="0" smtClean="0"/>
              <a:t> для обкалывания местного очага</a:t>
            </a:r>
          </a:p>
          <a:p>
            <a:r>
              <a:rPr lang="ru-RU" dirty="0" smtClean="0"/>
              <a:t>5. В полости – плевральную, брюшную, суставную, в мочевой пузырь.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Специфическая профилактика\chastotanyap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7" y="223837"/>
            <a:ext cx="8010525" cy="641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slide-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5" r="6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Специфическая 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комплекс мероприятий, направленных на предупреждение только одного определённого инфекционного заболевания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Иммунобиологические препараты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препараты, которые действуют на иммунную систему или принцип действия которых основан на иммунных реакциях или сходен с ними, а так же препараты для нормализации состава </a:t>
            </a:r>
            <a:r>
              <a:rPr lang="ru-RU" dirty="0" err="1" smtClean="0"/>
              <a:t>аутомикрофлоры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МИБП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1.Вакцины</a:t>
            </a:r>
          </a:p>
          <a:p>
            <a:r>
              <a:rPr lang="ru-RU" dirty="0" smtClean="0"/>
              <a:t>2. Сывороточные препараты (иммунные сыворотки, </a:t>
            </a:r>
            <a:r>
              <a:rPr lang="ru-RU" dirty="0" err="1" smtClean="0"/>
              <a:t>гамма-глобулины</a:t>
            </a:r>
            <a:r>
              <a:rPr lang="ru-RU" dirty="0" smtClean="0"/>
              <a:t>, иммуноглобулины)</a:t>
            </a:r>
          </a:p>
          <a:p>
            <a:r>
              <a:rPr lang="ru-RU" dirty="0" smtClean="0"/>
              <a:t>3. Бактериофаги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Эубиотики</a:t>
            </a:r>
            <a:r>
              <a:rPr lang="ru-RU" dirty="0" smtClean="0"/>
              <a:t> (</a:t>
            </a:r>
            <a:r>
              <a:rPr lang="ru-RU" dirty="0" err="1" smtClean="0"/>
              <a:t>пробиотики</a:t>
            </a:r>
            <a:r>
              <a:rPr lang="ru-RU" dirty="0" smtClean="0"/>
              <a:t>, </a:t>
            </a:r>
            <a:r>
              <a:rPr lang="ru-RU" dirty="0" err="1" smtClean="0"/>
              <a:t>пребиотики</a:t>
            </a:r>
            <a:r>
              <a:rPr lang="ru-RU" dirty="0" smtClean="0"/>
              <a:t> и </a:t>
            </a:r>
            <a:r>
              <a:rPr lang="ru-RU" dirty="0" err="1" smtClean="0"/>
              <a:t>синбиотики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5. Препараты интерферона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Диагностикумы</a:t>
            </a:r>
            <a:r>
              <a:rPr lang="ru-RU" dirty="0" smtClean="0"/>
              <a:t> (аллергены, диагностические сыворотки, бактериофаги) </a:t>
            </a:r>
          </a:p>
          <a:p>
            <a:r>
              <a:rPr lang="ru-RU" dirty="0" smtClean="0"/>
              <a:t>7. </a:t>
            </a:r>
            <a:r>
              <a:rPr lang="ru-RU" dirty="0" err="1" smtClean="0"/>
              <a:t>Иммуномодуляторы</a:t>
            </a:r>
            <a:endParaRPr lang="ru-RU" dirty="0" smtClean="0"/>
          </a:p>
          <a:p>
            <a:r>
              <a:rPr lang="ru-RU" dirty="0" smtClean="0"/>
              <a:t>8. </a:t>
            </a:r>
            <a:r>
              <a:rPr lang="ru-RU" dirty="0" err="1" smtClean="0"/>
              <a:t>Иммуностимуляторы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9. Иммунодепрессанты.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Действие МИБП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Активное приводит к активации иммунной системы на выработку антител или клеточно-опосредованных реакций (например, при вакцинации).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Пассивное - к созданию иммунитета, минуя активацию иммунной системы (при введении готовых иммуноглобулинов).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Действие МИБП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Специфическое - если оно направлено против конкретного антигена (например, противо­гриппозная вакцина или противодифтерийная сыворотка).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Неспецифическое - приводит к активации иммунной системы и или факторов естественной </a:t>
            </a:r>
            <a:r>
              <a:rPr lang="ru-RU" dirty="0" err="1" smtClean="0"/>
              <a:t>резистентности</a:t>
            </a:r>
            <a:r>
              <a:rPr lang="ru-RU" dirty="0" smtClean="0"/>
              <a:t> в целом (например, активация фагоцитоза или пролиферация </a:t>
            </a:r>
            <a:r>
              <a:rPr lang="ru-RU" dirty="0" err="1" smtClean="0"/>
              <a:t>иммуноцитов</a:t>
            </a:r>
            <a:r>
              <a:rPr lang="ru-RU" dirty="0" smtClean="0"/>
              <a:t> под влиянием </a:t>
            </a:r>
            <a:r>
              <a:rPr lang="ru-RU" dirty="0" err="1" smtClean="0"/>
              <a:t>иммуномодуляторов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1163</Words>
  <Application>Microsoft Office PowerPoint</Application>
  <PresentationFormat>Экран (4:3)</PresentationFormat>
  <Paragraphs>144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Специфическая профилактика инфекционных болезней</vt:lpstr>
      <vt:lpstr>Профилактика  </vt:lpstr>
      <vt:lpstr>Виды профилактических мероприятий </vt:lpstr>
      <vt:lpstr>Характер мероприятий </vt:lpstr>
      <vt:lpstr>Специфическая профилактика</vt:lpstr>
      <vt:lpstr>Иммунобиологические препараты </vt:lpstr>
      <vt:lpstr>МИБП</vt:lpstr>
      <vt:lpstr>Действие МИБП</vt:lpstr>
      <vt:lpstr>Действие МИБП</vt:lpstr>
      <vt:lpstr>Вакцины</vt:lpstr>
      <vt:lpstr>Классификация вакцин </vt:lpstr>
      <vt:lpstr>Состав вакцин </vt:lpstr>
      <vt:lpstr>Способы введения вакцин </vt:lpstr>
      <vt:lpstr>Способы инъекционного введения вакцин</vt:lpstr>
      <vt:lpstr>Внутрикожная вакцинация</vt:lpstr>
      <vt:lpstr>Внутрикожное введение вакцин</vt:lpstr>
      <vt:lpstr>Подкожное введение вакцин</vt:lpstr>
      <vt:lpstr>Внутримышечное введение вакцин</vt:lpstr>
      <vt:lpstr>Внутримышечное введение в плечо</vt:lpstr>
      <vt:lpstr>Внутримышечное введение в бедро</vt:lpstr>
      <vt:lpstr>Внутримышечное введение вакцин</vt:lpstr>
      <vt:lpstr>Пероральное введение вакцины ОПВ</vt:lpstr>
      <vt:lpstr>Скарификаторы для накожного введения</vt:lpstr>
      <vt:lpstr>Накожное введение вакцин</vt:lpstr>
      <vt:lpstr>Интраназальное введение вакцин</vt:lpstr>
      <vt:lpstr>Интраназальное введение вакцин</vt:lpstr>
      <vt:lpstr>Виды профилактических прививок </vt:lpstr>
      <vt:lpstr>Сывороточные препараты </vt:lpstr>
      <vt:lpstr>Классификация по происхождению </vt:lpstr>
      <vt:lpstr>Классификация по действию </vt:lpstr>
      <vt:lpstr>Классификация по концентрации АТ против данного заболевания </vt:lpstr>
      <vt:lpstr>Классификация по составу (степени очистки) </vt:lpstr>
      <vt:lpstr>Классификация иммуноглобулиов </vt:lpstr>
      <vt:lpstr>Классификация иммуноглобулинов для внутривенного введения по получению (по поколениям) </vt:lpstr>
      <vt:lpstr>Классификация иммуноглобулинов для внутривенного введения  по составу </vt:lpstr>
      <vt:lpstr>Сыворотка</vt:lpstr>
      <vt:lpstr>Иммуноглобулин для внутримышечного введения</vt:lpstr>
      <vt:lpstr>Иммуноглобулин для внтутривенного введения</vt:lpstr>
      <vt:lpstr>Способы введения </vt:lpstr>
      <vt:lpstr>Дробный метод</vt:lpstr>
      <vt:lpstr>Бактериофаги </vt:lpstr>
      <vt:lpstr>Классификация по форме выпуска </vt:lpstr>
      <vt:lpstr>Бактериофаги</vt:lpstr>
      <vt:lpstr>Жидкий бактериофаг</vt:lpstr>
      <vt:lpstr>Сухой бактериофаг (таблетки)</vt:lpstr>
      <vt:lpstr>Способы введения 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Специфическая профилактика инфекционных болезней</dc:title>
  <dc:creator>Admin</dc:creator>
  <cp:lastModifiedBy>Admin</cp:lastModifiedBy>
  <cp:revision>18</cp:revision>
  <dcterms:created xsi:type="dcterms:W3CDTF">2020-05-18T07:54:13Z</dcterms:created>
  <dcterms:modified xsi:type="dcterms:W3CDTF">2020-05-18T10:57:01Z</dcterms:modified>
</cp:coreProperties>
</file>